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59" r:id="rId6"/>
    <p:sldId id="269" r:id="rId7"/>
    <p:sldId id="260" r:id="rId8"/>
    <p:sldId id="261" r:id="rId9"/>
    <p:sldId id="262" r:id="rId10"/>
    <p:sldId id="263" r:id="rId11"/>
    <p:sldId id="264" r:id="rId12"/>
    <p:sldId id="270" r:id="rId13"/>
    <p:sldId id="265" r:id="rId14"/>
    <p:sldId id="266" r:id="rId15"/>
    <p:sldId id="267" r:id="rId16"/>
    <p:sldId id="271" r:id="rId17"/>
    <p:sldId id="272" r:id="rId18"/>
    <p:sldId id="273" r:id="rId19"/>
    <p:sldId id="274" r:id="rId20"/>
    <p:sldId id="275" r:id="rId21"/>
    <p:sldId id="276" r:id="rId22"/>
    <p:sldId id="277" r:id="rId23"/>
    <p:sldId id="279"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11/14/2021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Diagnosis of Pregnancy</a:t>
            </a:r>
            <a:endParaRPr lang="en-US" dirty="0"/>
          </a:p>
        </p:txBody>
      </p:sp>
      <p:sp>
        <p:nvSpPr>
          <p:cNvPr id="3" name="Subtitle 2"/>
          <p:cNvSpPr>
            <a:spLocks noGrp="1"/>
          </p:cNvSpPr>
          <p:nvPr>
            <p:ph type="subTitle" idx="1"/>
          </p:nvPr>
        </p:nvSpPr>
        <p:spPr>
          <a:xfrm>
            <a:off x="685800" y="4343400"/>
            <a:ext cx="7854696" cy="1752600"/>
          </a:xfrm>
        </p:spPr>
        <p:txBody>
          <a:bodyPr>
            <a:normAutofit fontScale="92500" lnSpcReduction="10000"/>
          </a:bodyPr>
          <a:lstStyle/>
          <a:p>
            <a:r>
              <a:rPr lang="en-US" dirty="0" smtClean="0"/>
              <a:t>Dr </a:t>
            </a:r>
            <a:r>
              <a:rPr lang="en-US" dirty="0" err="1" smtClean="0"/>
              <a:t>Shanthi</a:t>
            </a:r>
            <a:r>
              <a:rPr lang="en-US" dirty="0" smtClean="0"/>
              <a:t> Serene </a:t>
            </a:r>
            <a:r>
              <a:rPr lang="en-US" dirty="0" err="1" smtClean="0"/>
              <a:t>Sylum</a:t>
            </a:r>
            <a:r>
              <a:rPr lang="en-US" dirty="0" smtClean="0"/>
              <a:t> V</a:t>
            </a:r>
          </a:p>
          <a:p>
            <a:r>
              <a:rPr lang="en-US" dirty="0" smtClean="0"/>
              <a:t>HOD and Professor </a:t>
            </a:r>
          </a:p>
          <a:p>
            <a:r>
              <a:rPr lang="en-US" dirty="0" smtClean="0"/>
              <a:t>Dept. Obstetrics and Gynaecology</a:t>
            </a:r>
          </a:p>
          <a:p>
            <a:r>
              <a:rPr lang="en-US" dirty="0" smtClean="0"/>
              <a:t>SKHMC Kulasekharam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Frequency of </a:t>
            </a:r>
            <a:r>
              <a:rPr lang="en-US" b="1" i="1" dirty="0" err="1" smtClean="0"/>
              <a:t>micturition</a:t>
            </a:r>
            <a:endParaRPr lang="en-US" dirty="0"/>
          </a:p>
        </p:txBody>
      </p:sp>
      <p:sp>
        <p:nvSpPr>
          <p:cNvPr id="3" name="Content Placeholder 2"/>
          <p:cNvSpPr>
            <a:spLocks noGrp="1"/>
          </p:cNvSpPr>
          <p:nvPr>
            <p:ph idx="1"/>
          </p:nvPr>
        </p:nvSpPr>
        <p:spPr>
          <a:xfrm>
            <a:off x="457200" y="1935480"/>
            <a:ext cx="8229600" cy="4617720"/>
          </a:xfrm>
        </p:spPr>
        <p:txBody>
          <a:bodyPr>
            <a:normAutofit/>
          </a:bodyPr>
          <a:lstStyle/>
          <a:p>
            <a:r>
              <a:rPr lang="en-US" b="1" i="1" dirty="0" smtClean="0">
                <a:solidFill>
                  <a:schemeClr val="bg2">
                    <a:lumMod val="50000"/>
                  </a:schemeClr>
                </a:solidFill>
              </a:rPr>
              <a:t>Frequency of </a:t>
            </a:r>
            <a:r>
              <a:rPr lang="en-US" b="1" i="1" dirty="0" err="1" smtClean="0">
                <a:solidFill>
                  <a:schemeClr val="bg2">
                    <a:lumMod val="50000"/>
                  </a:schemeClr>
                </a:solidFill>
              </a:rPr>
              <a:t>micturition</a:t>
            </a:r>
            <a:r>
              <a:rPr lang="en-US" b="1" i="1" dirty="0" smtClean="0">
                <a:solidFill>
                  <a:schemeClr val="bg2">
                    <a:lumMod val="50000"/>
                  </a:schemeClr>
                </a:solidFill>
              </a:rPr>
              <a:t> </a:t>
            </a:r>
            <a:r>
              <a:rPr lang="en-US" b="1" i="1" dirty="0" smtClean="0"/>
              <a:t>is quite troublesome symptom during 8–12th week of pregnancy. It is due to</a:t>
            </a:r>
          </a:p>
          <a:p>
            <a:r>
              <a:rPr lang="en-US" dirty="0" smtClean="0"/>
              <a:t>(1) resting of the bulky uterus on the fundus of the bladder because of exaggerated </a:t>
            </a:r>
            <a:r>
              <a:rPr lang="en-US" dirty="0" err="1" smtClean="0"/>
              <a:t>anteverted</a:t>
            </a:r>
            <a:r>
              <a:rPr lang="en-US" dirty="0" smtClean="0"/>
              <a:t> position of the uterus</a:t>
            </a:r>
          </a:p>
          <a:p>
            <a:r>
              <a:rPr lang="en-US" dirty="0" smtClean="0"/>
              <a:t>(2) congestion of the bladder mucosa</a:t>
            </a:r>
          </a:p>
          <a:p>
            <a:r>
              <a:rPr lang="en-US" dirty="0" smtClean="0"/>
              <a:t>(3) change in </a:t>
            </a:r>
            <a:r>
              <a:rPr lang="en-US" b="1" dirty="0" smtClean="0"/>
              <a:t>maternal </a:t>
            </a:r>
            <a:r>
              <a:rPr lang="en-US" b="1" dirty="0" err="1" smtClean="0"/>
              <a:t>osmoregulation</a:t>
            </a:r>
            <a:r>
              <a:rPr lang="en-US" b="1" dirty="0" smtClean="0"/>
              <a:t> causing </a:t>
            </a:r>
            <a:r>
              <a:rPr lang="en-US" dirty="0" smtClean="0"/>
              <a:t>increased thirst and </a:t>
            </a:r>
            <a:r>
              <a:rPr lang="en-US" dirty="0" err="1" smtClean="0"/>
              <a:t>polyuria</a:t>
            </a:r>
            <a:r>
              <a:rPr lang="en-US" dirty="0" smtClean="0"/>
              <a:t>. As the uterus straightens up after 12th week, the symptom disappears.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239000" cy="1143000"/>
          </a:xfrm>
        </p:spPr>
        <p:txBody>
          <a:bodyPr>
            <a:normAutofit fontScale="90000"/>
          </a:bodyPr>
          <a:lstStyle/>
          <a:p>
            <a:pPr algn="ctr"/>
            <a:r>
              <a:rPr lang="en-US" b="1" i="1" dirty="0" smtClean="0"/>
              <a:t>Breast discomfort</a:t>
            </a:r>
            <a:br>
              <a:rPr lang="en-US" b="1" i="1" dirty="0" smtClean="0"/>
            </a:br>
            <a:r>
              <a:rPr lang="en-US" b="1" i="1" dirty="0" smtClean="0"/>
              <a:t> Fatigue</a:t>
            </a:r>
            <a:endParaRPr lang="en-US" dirty="0"/>
          </a:p>
        </p:txBody>
      </p:sp>
      <p:sp>
        <p:nvSpPr>
          <p:cNvPr id="3" name="Content Placeholder 2"/>
          <p:cNvSpPr>
            <a:spLocks noGrp="1"/>
          </p:cNvSpPr>
          <p:nvPr>
            <p:ph idx="1"/>
          </p:nvPr>
        </p:nvSpPr>
        <p:spPr>
          <a:xfrm>
            <a:off x="457200" y="2438400"/>
            <a:ext cx="8229600" cy="3886200"/>
          </a:xfrm>
        </p:spPr>
        <p:txBody>
          <a:bodyPr/>
          <a:lstStyle/>
          <a:p>
            <a:r>
              <a:rPr lang="en-US" b="1" i="1" dirty="0" smtClean="0">
                <a:solidFill>
                  <a:schemeClr val="bg2">
                    <a:lumMod val="50000"/>
                  </a:schemeClr>
                </a:solidFill>
              </a:rPr>
              <a:t>Breast discomfort </a:t>
            </a:r>
            <a:r>
              <a:rPr lang="en-US" b="1" i="1" dirty="0" smtClean="0"/>
              <a:t>in the form of feeling of fullness and ‘pricking sensation’ is evident as early as</a:t>
            </a:r>
          </a:p>
          <a:p>
            <a:pPr>
              <a:buNone/>
            </a:pPr>
            <a:r>
              <a:rPr lang="en-US" b="1" i="1" dirty="0" smtClean="0"/>
              <a:t>    </a:t>
            </a:r>
            <a:r>
              <a:rPr lang="en-US" b="1" dirty="0" smtClean="0">
                <a:solidFill>
                  <a:srgbClr val="FF0000"/>
                </a:solidFill>
              </a:rPr>
              <a:t>6–8th week</a:t>
            </a:r>
            <a:r>
              <a:rPr lang="en-US" dirty="0" smtClean="0"/>
              <a:t> specially in </a:t>
            </a:r>
            <a:r>
              <a:rPr lang="en-US" dirty="0" err="1" smtClean="0"/>
              <a:t>primigravidae</a:t>
            </a:r>
            <a:r>
              <a:rPr lang="en-US" dirty="0" smtClean="0"/>
              <a:t>.</a:t>
            </a:r>
          </a:p>
          <a:p>
            <a:pPr>
              <a:buNone/>
            </a:pPr>
            <a:endParaRPr lang="en-US" dirty="0" smtClean="0"/>
          </a:p>
          <a:p>
            <a:r>
              <a:rPr lang="en-US" b="1" i="1" dirty="0" smtClean="0">
                <a:solidFill>
                  <a:schemeClr val="bg2">
                    <a:lumMod val="50000"/>
                  </a:schemeClr>
                </a:solidFill>
              </a:rPr>
              <a:t>Fatigue</a:t>
            </a:r>
            <a:r>
              <a:rPr lang="en-US" b="1" i="1" dirty="0" smtClean="0"/>
              <a:t> is a frequent symptom which may occur early in pregnancy.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SIGNS:</a:t>
            </a:r>
            <a:endParaRPr lang="en-US" dirty="0"/>
          </a:p>
        </p:txBody>
      </p:sp>
      <p:sp>
        <p:nvSpPr>
          <p:cNvPr id="3" name="Content Placeholder 2"/>
          <p:cNvSpPr>
            <a:spLocks noGrp="1"/>
          </p:cNvSpPr>
          <p:nvPr>
            <p:ph idx="1"/>
          </p:nvPr>
        </p:nvSpPr>
        <p:spPr>
          <a:xfrm>
            <a:off x="457200" y="1935480"/>
            <a:ext cx="4114800" cy="4389120"/>
          </a:xfrm>
        </p:spPr>
        <p:txBody>
          <a:bodyPr>
            <a:normAutofit/>
          </a:bodyPr>
          <a:lstStyle/>
          <a:p>
            <a:r>
              <a:rPr lang="en-US" b="1" i="1" dirty="0" smtClean="0">
                <a:solidFill>
                  <a:srgbClr val="00B0F0"/>
                </a:solidFill>
              </a:rPr>
              <a:t>Breast changes</a:t>
            </a:r>
          </a:p>
          <a:p>
            <a:r>
              <a:rPr lang="en-US" dirty="0" smtClean="0">
                <a:solidFill>
                  <a:srgbClr val="00B0F0"/>
                </a:solidFill>
              </a:rPr>
              <a:t>nipple and the areola</a:t>
            </a:r>
          </a:p>
          <a:p>
            <a:r>
              <a:rPr lang="en-US" dirty="0" smtClean="0">
                <a:solidFill>
                  <a:srgbClr val="00B0F0"/>
                </a:solidFill>
              </a:rPr>
              <a:t>Montgomery’s tubercles</a:t>
            </a:r>
          </a:p>
          <a:p>
            <a:r>
              <a:rPr lang="en-US" dirty="0" smtClean="0"/>
              <a:t>Thick yellowish discharge</a:t>
            </a:r>
          </a:p>
          <a:p>
            <a:endParaRPr lang="en-US" dirty="0" smtClean="0">
              <a:solidFill>
                <a:srgbClr val="00B0F0"/>
              </a:solidFill>
            </a:endParaRPr>
          </a:p>
          <a:p>
            <a:r>
              <a:rPr lang="en-US" b="1" i="1" dirty="0" smtClean="0"/>
              <a:t>Per abdomen</a:t>
            </a:r>
          </a:p>
        </p:txBody>
      </p:sp>
      <p:sp>
        <p:nvSpPr>
          <p:cNvPr id="4" name="TextBox 3"/>
          <p:cNvSpPr txBox="1"/>
          <p:nvPr/>
        </p:nvSpPr>
        <p:spPr>
          <a:xfrm>
            <a:off x="4495800" y="2057400"/>
            <a:ext cx="4648200" cy="4524315"/>
          </a:xfrm>
          <a:prstGeom prst="rect">
            <a:avLst/>
          </a:prstGeom>
          <a:noFill/>
        </p:spPr>
        <p:txBody>
          <a:bodyPr wrap="square" rtlCol="0">
            <a:spAutoFit/>
          </a:bodyPr>
          <a:lstStyle/>
          <a:p>
            <a:r>
              <a:rPr lang="en-US" sz="2400" b="1" i="1" dirty="0" smtClean="0"/>
              <a:t>Pelvic changes</a:t>
            </a:r>
          </a:p>
          <a:p>
            <a:r>
              <a:rPr lang="en-US" sz="2400" b="1" dirty="0" err="1" smtClean="0"/>
              <a:t>Jacquemier’s</a:t>
            </a:r>
            <a:r>
              <a:rPr lang="en-US" sz="2400" b="1" dirty="0" smtClean="0"/>
              <a:t> or Chadwick’s sign</a:t>
            </a:r>
            <a:endParaRPr lang="en-US" sz="2400" dirty="0" smtClean="0">
              <a:solidFill>
                <a:srgbClr val="00B0F0"/>
              </a:solidFill>
            </a:endParaRPr>
          </a:p>
          <a:p>
            <a:r>
              <a:rPr lang="en-US" sz="2400" b="1" dirty="0" smtClean="0"/>
              <a:t>Vaginal sign: </a:t>
            </a:r>
          </a:p>
          <a:p>
            <a:r>
              <a:rPr lang="en-US" sz="2400" b="1" dirty="0" err="1" smtClean="0"/>
              <a:t>Goodell’s</a:t>
            </a:r>
            <a:r>
              <a:rPr lang="en-US" sz="2400" b="1" dirty="0" smtClean="0"/>
              <a:t> sign</a:t>
            </a:r>
          </a:p>
          <a:p>
            <a:r>
              <a:rPr lang="en-US" sz="2400" b="1" dirty="0" smtClean="0"/>
              <a:t>Uterine signs</a:t>
            </a:r>
          </a:p>
          <a:p>
            <a:r>
              <a:rPr lang="en-US" sz="2400" b="1" i="1" dirty="0" err="1" smtClean="0">
                <a:solidFill>
                  <a:srgbClr val="0070C0"/>
                </a:solidFill>
              </a:rPr>
              <a:t>Hegar’s</a:t>
            </a:r>
            <a:r>
              <a:rPr lang="en-US" sz="2400" b="1" i="1" dirty="0" smtClean="0">
                <a:solidFill>
                  <a:srgbClr val="0070C0"/>
                </a:solidFill>
              </a:rPr>
              <a:t> sign</a:t>
            </a:r>
          </a:p>
          <a:p>
            <a:r>
              <a:rPr lang="en-US" sz="2400" b="1" i="1" dirty="0" smtClean="0">
                <a:solidFill>
                  <a:srgbClr val="0070C0"/>
                </a:solidFill>
              </a:rPr>
              <a:t>Palmer’s sign</a:t>
            </a:r>
            <a:endParaRPr lang="en-US" sz="2400" b="1" dirty="0" smtClean="0"/>
          </a:p>
          <a:p>
            <a:endParaRPr lang="en-US" sz="2400" b="1" dirty="0" smtClean="0"/>
          </a:p>
          <a:p>
            <a:endParaRPr lang="en-US" sz="2400" b="1" dirty="0" smtClean="0"/>
          </a:p>
          <a:p>
            <a:endParaRPr lang="en-US" sz="2400" b="1" dirty="0" smtClean="0"/>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SIGNS:</a:t>
            </a:r>
            <a:endParaRPr lang="en-US" dirty="0"/>
          </a:p>
        </p:txBody>
      </p:sp>
      <p:sp>
        <p:nvSpPr>
          <p:cNvPr id="3" name="Content Placeholder 2"/>
          <p:cNvSpPr>
            <a:spLocks noGrp="1"/>
          </p:cNvSpPr>
          <p:nvPr>
            <p:ph idx="1"/>
          </p:nvPr>
        </p:nvSpPr>
        <p:spPr/>
        <p:txBody>
          <a:bodyPr/>
          <a:lstStyle/>
          <a:p>
            <a:r>
              <a:rPr lang="en-US" b="1" i="1" dirty="0" smtClean="0">
                <a:solidFill>
                  <a:srgbClr val="00B0F0"/>
                </a:solidFill>
              </a:rPr>
              <a:t>Breast changes </a:t>
            </a:r>
            <a:r>
              <a:rPr lang="en-US" b="1" i="1" dirty="0" smtClean="0"/>
              <a:t>are valuable only in </a:t>
            </a:r>
            <a:r>
              <a:rPr lang="en-US" b="1" i="1" dirty="0" err="1" smtClean="0"/>
              <a:t>primigravidae</a:t>
            </a:r>
            <a:endParaRPr lang="en-US" b="1" i="1" dirty="0" smtClean="0"/>
          </a:p>
          <a:p>
            <a:r>
              <a:rPr lang="en-US" b="1" i="1" dirty="0" smtClean="0"/>
              <a:t>In </a:t>
            </a:r>
            <a:r>
              <a:rPr lang="en-US" b="1" i="1" dirty="0" err="1" smtClean="0"/>
              <a:t>multiparae</a:t>
            </a:r>
            <a:r>
              <a:rPr lang="en-US" b="1" i="1" dirty="0" smtClean="0"/>
              <a:t>, the breasts </a:t>
            </a:r>
            <a:r>
              <a:rPr lang="en-US" dirty="0" smtClean="0"/>
              <a:t>are enlarged and often contain milk for years. </a:t>
            </a:r>
          </a:p>
          <a:p>
            <a:r>
              <a:rPr lang="en-US" dirty="0" smtClean="0"/>
              <a:t>The breast changes are evident between </a:t>
            </a:r>
            <a:r>
              <a:rPr lang="en-US" dirty="0" smtClean="0">
                <a:solidFill>
                  <a:srgbClr val="0070C0"/>
                </a:solidFill>
              </a:rPr>
              <a:t>6 and 8 weeks</a:t>
            </a:r>
            <a:r>
              <a:rPr lang="en-US" dirty="0" smtClean="0"/>
              <a:t>. </a:t>
            </a:r>
          </a:p>
          <a:p>
            <a:r>
              <a:rPr lang="en-US" dirty="0" smtClean="0"/>
              <a:t>There is enlargement with vascular engorgement evidenced by the delicate veins visible under the skin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r>
              <a:rPr lang="en-US" sz="3600" dirty="0" smtClean="0">
                <a:latin typeface="Arial Narrow" pitchFamily="34" charset="0"/>
              </a:rPr>
              <a:t>The </a:t>
            </a:r>
            <a:r>
              <a:rPr lang="en-US" sz="3600" dirty="0" smtClean="0">
                <a:solidFill>
                  <a:srgbClr val="00B0F0"/>
                </a:solidFill>
                <a:latin typeface="Arial Narrow" pitchFamily="34" charset="0"/>
              </a:rPr>
              <a:t>nipple and the areola </a:t>
            </a:r>
            <a:r>
              <a:rPr lang="en-US" sz="3600" dirty="0" smtClean="0">
                <a:latin typeface="Arial Narrow" pitchFamily="34" charset="0"/>
              </a:rPr>
              <a:t>(primary) become more pigmented specially in dark women.</a:t>
            </a:r>
          </a:p>
          <a:p>
            <a:endParaRPr lang="en-US" sz="3600" dirty="0" smtClean="0">
              <a:latin typeface="Arial Narrow" pitchFamily="34" charset="0"/>
            </a:endParaRPr>
          </a:p>
          <a:p>
            <a:r>
              <a:rPr lang="en-US" sz="3600" dirty="0" smtClean="0">
                <a:latin typeface="Arial Narrow" pitchFamily="34" charset="0"/>
              </a:rPr>
              <a:t> </a:t>
            </a:r>
            <a:r>
              <a:rPr lang="en-US" sz="3600" dirty="0" smtClean="0">
                <a:solidFill>
                  <a:srgbClr val="00B0F0"/>
                </a:solidFill>
                <a:latin typeface="Arial Narrow" pitchFamily="34" charset="0"/>
              </a:rPr>
              <a:t>Montgomery’s tubercles </a:t>
            </a:r>
            <a:r>
              <a:rPr lang="en-US" sz="3600" dirty="0" smtClean="0">
                <a:latin typeface="Arial Narrow" pitchFamily="34" charset="0"/>
              </a:rPr>
              <a:t>are prominent.</a:t>
            </a:r>
          </a:p>
          <a:p>
            <a:pPr>
              <a:buNone/>
            </a:pPr>
            <a:endParaRPr lang="en-US" sz="3600" dirty="0" smtClean="0">
              <a:latin typeface="Arial Narrow" pitchFamily="34" charset="0"/>
            </a:endParaRPr>
          </a:p>
          <a:p>
            <a:r>
              <a:rPr lang="en-US" sz="3600" dirty="0" smtClean="0">
                <a:latin typeface="Arial Narrow" pitchFamily="34" charset="0"/>
              </a:rPr>
              <a:t>Thick yellowish secretion (</a:t>
            </a:r>
            <a:r>
              <a:rPr lang="en-US" sz="3600" dirty="0" err="1" smtClean="0">
                <a:solidFill>
                  <a:srgbClr val="00B0F0"/>
                </a:solidFill>
                <a:latin typeface="Arial Narrow" pitchFamily="34" charset="0"/>
              </a:rPr>
              <a:t>colostrum</a:t>
            </a:r>
            <a:r>
              <a:rPr lang="en-US" sz="3600" dirty="0" smtClean="0">
                <a:latin typeface="Arial Narrow" pitchFamily="34" charset="0"/>
              </a:rPr>
              <a:t>) can be expressed as early as </a:t>
            </a:r>
            <a:r>
              <a:rPr lang="en-US" sz="3600" dirty="0" smtClean="0">
                <a:solidFill>
                  <a:schemeClr val="accent2">
                    <a:lumMod val="75000"/>
                  </a:schemeClr>
                </a:solidFill>
                <a:latin typeface="Arial Narrow" pitchFamily="34" charset="0"/>
              </a:rPr>
              <a:t>12th week</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t>                Per abdomen —</a:t>
            </a:r>
          </a:p>
          <a:p>
            <a:endParaRPr lang="en-US" b="1" i="1" dirty="0" smtClean="0"/>
          </a:p>
          <a:p>
            <a:r>
              <a:rPr lang="en-US" b="1" i="1" dirty="0" smtClean="0"/>
              <a:t> Uterus remains a pelvic organ until 12th week, it may be just felt per abdomen as </a:t>
            </a:r>
            <a:r>
              <a:rPr lang="en-US" dirty="0" smtClean="0"/>
              <a:t>a </a:t>
            </a:r>
            <a:r>
              <a:rPr lang="en-US" dirty="0" err="1" smtClean="0"/>
              <a:t>suprapubic</a:t>
            </a:r>
            <a:r>
              <a:rPr lang="en-US" dirty="0" smtClean="0"/>
              <a:t> bulge.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Pelvic changes </a:t>
            </a:r>
            <a:endParaRPr lang="en-US" dirty="0"/>
          </a:p>
        </p:txBody>
      </p:sp>
      <p:sp>
        <p:nvSpPr>
          <p:cNvPr id="3" name="Content Placeholder 2"/>
          <p:cNvSpPr>
            <a:spLocks noGrp="1"/>
          </p:cNvSpPr>
          <p:nvPr>
            <p:ph idx="1"/>
          </p:nvPr>
        </p:nvSpPr>
        <p:spPr/>
        <p:txBody>
          <a:bodyPr>
            <a:normAutofit/>
          </a:bodyPr>
          <a:lstStyle/>
          <a:p>
            <a:pPr>
              <a:buNone/>
            </a:pPr>
            <a:r>
              <a:rPr lang="en-US" b="1" i="1" dirty="0" smtClean="0"/>
              <a:t>The pelvic changes are diverse and appear at different periods. </a:t>
            </a:r>
          </a:p>
          <a:p>
            <a:endParaRPr lang="en-US" b="1" i="1" dirty="0" smtClean="0"/>
          </a:p>
          <a:p>
            <a:r>
              <a:rPr lang="en-US" b="1" dirty="0" err="1" smtClean="0">
                <a:solidFill>
                  <a:schemeClr val="accent2">
                    <a:lumMod val="60000"/>
                    <a:lumOff val="40000"/>
                  </a:schemeClr>
                </a:solidFill>
                <a:latin typeface="Arial Black" pitchFamily="34" charset="0"/>
              </a:rPr>
              <a:t>Jacquemier’s</a:t>
            </a:r>
            <a:r>
              <a:rPr lang="en-US" b="1" dirty="0" smtClean="0">
                <a:solidFill>
                  <a:schemeClr val="accent2">
                    <a:lumMod val="60000"/>
                    <a:lumOff val="40000"/>
                  </a:schemeClr>
                </a:solidFill>
                <a:latin typeface="Arial Black" pitchFamily="34" charset="0"/>
              </a:rPr>
              <a:t> or Chadwick’s sign: </a:t>
            </a:r>
          </a:p>
          <a:p>
            <a:pPr>
              <a:buNone/>
            </a:pPr>
            <a:r>
              <a:rPr lang="en-US" b="1" dirty="0" smtClean="0"/>
              <a:t>		It is the dusky hue of the vestibule and anterior vaginal wall </a:t>
            </a:r>
            <a:r>
              <a:rPr lang="en-US" dirty="0" smtClean="0"/>
              <a:t>visible at about </a:t>
            </a:r>
            <a:r>
              <a:rPr lang="en-US" b="1" dirty="0" smtClean="0">
                <a:solidFill>
                  <a:schemeClr val="accent2">
                    <a:lumMod val="60000"/>
                    <a:lumOff val="40000"/>
                  </a:schemeClr>
                </a:solidFill>
              </a:rPr>
              <a:t>8th week </a:t>
            </a:r>
            <a:r>
              <a:rPr lang="en-US" dirty="0" smtClean="0"/>
              <a:t>of pregnancy.</a:t>
            </a:r>
          </a:p>
          <a:p>
            <a:pPr>
              <a:buNone/>
            </a:pPr>
            <a:r>
              <a:rPr lang="en-US" dirty="0" smtClean="0"/>
              <a:t> This discoloration is due to local vascular congestion.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04088"/>
            <a:ext cx="6781800" cy="1505712"/>
          </a:xfrm>
        </p:spPr>
        <p:txBody>
          <a:bodyPr>
            <a:normAutofit fontScale="90000"/>
          </a:bodyPr>
          <a:lstStyle/>
          <a:p>
            <a:r>
              <a:rPr lang="en-US" b="1" dirty="0" smtClean="0"/>
              <a:t>Vaginal sign: </a:t>
            </a:r>
            <a:br>
              <a:rPr lang="en-US" b="1" dirty="0" smtClean="0"/>
            </a:br>
            <a:endParaRPr lang="en-US" dirty="0"/>
          </a:p>
        </p:txBody>
      </p:sp>
      <p:sp>
        <p:nvSpPr>
          <p:cNvPr id="3" name="Content Placeholder 2"/>
          <p:cNvSpPr>
            <a:spLocks noGrp="1"/>
          </p:cNvSpPr>
          <p:nvPr>
            <p:ph idx="1"/>
          </p:nvPr>
        </p:nvSpPr>
        <p:spPr/>
        <p:txBody>
          <a:bodyPr>
            <a:normAutofit/>
          </a:bodyPr>
          <a:lstStyle/>
          <a:p>
            <a:r>
              <a:rPr lang="en-US" b="1" dirty="0" smtClean="0"/>
              <a:t>(a) Apart from the </a:t>
            </a:r>
            <a:r>
              <a:rPr lang="en-US" b="1" dirty="0" smtClean="0">
                <a:solidFill>
                  <a:srgbClr val="0070C0"/>
                </a:solidFill>
              </a:rPr>
              <a:t>bluish discoloration </a:t>
            </a:r>
            <a:r>
              <a:rPr lang="en-US" b="1" dirty="0" smtClean="0"/>
              <a:t>of the anterior vaginal wall</a:t>
            </a:r>
          </a:p>
          <a:p>
            <a:r>
              <a:rPr lang="en-US" dirty="0" smtClean="0"/>
              <a:t>(b) The walls become </a:t>
            </a:r>
            <a:r>
              <a:rPr lang="en-US" dirty="0" smtClean="0">
                <a:solidFill>
                  <a:srgbClr val="0070C0"/>
                </a:solidFill>
              </a:rPr>
              <a:t>softened</a:t>
            </a:r>
            <a:r>
              <a:rPr lang="en-US" dirty="0" smtClean="0"/>
              <a:t> </a:t>
            </a:r>
          </a:p>
          <a:p>
            <a:r>
              <a:rPr lang="en-US" dirty="0" smtClean="0"/>
              <a:t>(c) Copious non-irritating </a:t>
            </a:r>
            <a:r>
              <a:rPr lang="en-US" dirty="0" err="1" smtClean="0">
                <a:solidFill>
                  <a:srgbClr val="0070C0"/>
                </a:solidFill>
              </a:rPr>
              <a:t>mucoid</a:t>
            </a:r>
            <a:r>
              <a:rPr lang="en-US" dirty="0" smtClean="0">
                <a:solidFill>
                  <a:srgbClr val="0070C0"/>
                </a:solidFill>
              </a:rPr>
              <a:t> discharge </a:t>
            </a:r>
            <a:r>
              <a:rPr lang="en-US" dirty="0" smtClean="0"/>
              <a:t>appears at </a:t>
            </a:r>
            <a:r>
              <a:rPr lang="en-US" dirty="0" smtClean="0">
                <a:solidFill>
                  <a:schemeClr val="bg2">
                    <a:lumMod val="50000"/>
                  </a:schemeClr>
                </a:solidFill>
              </a:rPr>
              <a:t>6th week </a:t>
            </a:r>
          </a:p>
          <a:p>
            <a:r>
              <a:rPr lang="en-US" dirty="0" smtClean="0"/>
              <a:t>(d) There is increased pulsation, felt through the lateral </a:t>
            </a:r>
            <a:r>
              <a:rPr lang="en-US" dirty="0" err="1" smtClean="0"/>
              <a:t>fornices</a:t>
            </a:r>
            <a:r>
              <a:rPr lang="en-US" dirty="0" smtClean="0"/>
              <a:t> at </a:t>
            </a:r>
            <a:r>
              <a:rPr lang="en-US" b="1" dirty="0" smtClean="0">
                <a:solidFill>
                  <a:schemeClr val="bg2">
                    <a:lumMod val="50000"/>
                  </a:schemeClr>
                </a:solidFill>
              </a:rPr>
              <a:t>8th week </a:t>
            </a:r>
            <a:r>
              <a:rPr lang="en-US" dirty="0" smtClean="0"/>
              <a:t>called </a:t>
            </a:r>
            <a:r>
              <a:rPr lang="en-US" b="1" dirty="0" err="1" smtClean="0">
                <a:solidFill>
                  <a:srgbClr val="0070C0"/>
                </a:solidFill>
                <a:latin typeface="Arial Black" pitchFamily="34" charset="0"/>
              </a:rPr>
              <a:t>Osiander’s</a:t>
            </a:r>
            <a:r>
              <a:rPr lang="en-US" b="1" dirty="0" smtClean="0">
                <a:solidFill>
                  <a:srgbClr val="0070C0"/>
                </a:solidFill>
                <a:latin typeface="Arial Black" pitchFamily="34" charset="0"/>
              </a:rPr>
              <a:t> sign</a:t>
            </a:r>
            <a:r>
              <a:rPr lang="en-US" b="1" dirty="0" smtClean="0"/>
              <a: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Cervical signs:</a:t>
            </a:r>
            <a:endParaRPr lang="en-US" dirty="0"/>
          </a:p>
        </p:txBody>
      </p:sp>
      <p:sp>
        <p:nvSpPr>
          <p:cNvPr id="3" name="Content Placeholder 2"/>
          <p:cNvSpPr>
            <a:spLocks noGrp="1"/>
          </p:cNvSpPr>
          <p:nvPr>
            <p:ph idx="1"/>
          </p:nvPr>
        </p:nvSpPr>
        <p:spPr/>
        <p:txBody>
          <a:bodyPr/>
          <a:lstStyle/>
          <a:p>
            <a:r>
              <a:rPr lang="en-US" b="1" dirty="0" smtClean="0"/>
              <a:t>(a) Cervix becomes soft as early as 6th week (</a:t>
            </a:r>
            <a:r>
              <a:rPr lang="en-US" b="1" dirty="0" err="1" smtClean="0">
                <a:solidFill>
                  <a:srgbClr val="FF66FF"/>
                </a:solidFill>
              </a:rPr>
              <a:t>Goodell’s</a:t>
            </a:r>
            <a:r>
              <a:rPr lang="en-US" b="1" dirty="0" smtClean="0">
                <a:solidFill>
                  <a:srgbClr val="FF66FF"/>
                </a:solidFill>
              </a:rPr>
              <a:t> sign</a:t>
            </a:r>
            <a:r>
              <a:rPr lang="en-US" b="1" dirty="0" smtClean="0"/>
              <a:t>), a little earlier in </a:t>
            </a:r>
            <a:r>
              <a:rPr lang="en-US" dirty="0" err="1" smtClean="0"/>
              <a:t>multiparae</a:t>
            </a:r>
            <a:r>
              <a:rPr lang="en-US" dirty="0" smtClean="0"/>
              <a:t>. The pregnant cervix feels like the lips of the mouth, while in the non-pregnant state, like that of tip of the nose. </a:t>
            </a:r>
          </a:p>
          <a:p>
            <a:pPr>
              <a:buNone/>
            </a:pPr>
            <a:endParaRPr lang="en-US" dirty="0" smtClean="0"/>
          </a:p>
          <a:p>
            <a:r>
              <a:rPr lang="en-US" dirty="0" smtClean="0"/>
              <a:t>(b) On speculum examination, the bluish  </a:t>
            </a:r>
            <a:r>
              <a:rPr lang="en-US" dirty="0" err="1" smtClean="0"/>
              <a:t>dscoloration</a:t>
            </a:r>
            <a:r>
              <a:rPr lang="en-US" dirty="0" smtClean="0"/>
              <a:t> of the cervix is visible. It is due to increased </a:t>
            </a:r>
            <a:r>
              <a:rPr lang="en-US" dirty="0" err="1" smtClean="0"/>
              <a:t>vascularity</a:t>
            </a:r>
            <a:r>
              <a:rPr lang="en-US" dirty="0" smtClean="0"/>
              <a: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Uterine signs:</a:t>
            </a:r>
            <a:endParaRPr lang="en-US" dirty="0"/>
          </a:p>
        </p:txBody>
      </p:sp>
      <p:sp>
        <p:nvSpPr>
          <p:cNvPr id="3" name="Content Placeholder 2"/>
          <p:cNvSpPr>
            <a:spLocks noGrp="1"/>
          </p:cNvSpPr>
          <p:nvPr>
            <p:ph idx="1"/>
          </p:nvPr>
        </p:nvSpPr>
        <p:spPr>
          <a:xfrm>
            <a:off x="457200" y="1935480"/>
            <a:ext cx="8534400" cy="4389120"/>
          </a:xfrm>
        </p:spPr>
        <p:txBody>
          <a:bodyPr>
            <a:normAutofit fontScale="92500" lnSpcReduction="10000"/>
          </a:bodyPr>
          <a:lstStyle/>
          <a:p>
            <a:r>
              <a:rPr lang="en-US" b="1" dirty="0" smtClean="0"/>
              <a:t>(a) </a:t>
            </a:r>
            <a:r>
              <a:rPr lang="en-US" b="1" i="1" dirty="0" smtClean="0"/>
              <a:t>Size, shape and consistency — </a:t>
            </a:r>
          </a:p>
          <a:p>
            <a:pPr>
              <a:buNone/>
            </a:pPr>
            <a:r>
              <a:rPr lang="en-US" b="1" i="1" dirty="0" smtClean="0"/>
              <a:t>              The uterus is enlarged to the size of hen’s egg </a:t>
            </a:r>
            <a:r>
              <a:rPr lang="en-US" dirty="0" smtClean="0"/>
              <a:t>at </a:t>
            </a:r>
            <a:r>
              <a:rPr lang="en-US" dirty="0" smtClean="0">
                <a:solidFill>
                  <a:srgbClr val="FF66FF"/>
                </a:solidFill>
              </a:rPr>
              <a:t>6th week</a:t>
            </a:r>
            <a:r>
              <a:rPr lang="en-US" dirty="0" smtClean="0"/>
              <a:t>, size of a cricket ball at </a:t>
            </a:r>
            <a:r>
              <a:rPr lang="en-US" dirty="0" smtClean="0">
                <a:solidFill>
                  <a:srgbClr val="FF66FF"/>
                </a:solidFill>
              </a:rPr>
              <a:t>8th week </a:t>
            </a:r>
            <a:r>
              <a:rPr lang="en-US" dirty="0" smtClean="0"/>
              <a:t>and size of a fetal head by </a:t>
            </a:r>
            <a:r>
              <a:rPr lang="en-US" dirty="0" smtClean="0">
                <a:solidFill>
                  <a:srgbClr val="FF66FF"/>
                </a:solidFill>
              </a:rPr>
              <a:t>12th week</a:t>
            </a:r>
            <a:r>
              <a:rPr lang="en-US" dirty="0" smtClean="0"/>
              <a:t>. </a:t>
            </a:r>
          </a:p>
          <a:p>
            <a:pPr>
              <a:buNone/>
            </a:pPr>
            <a:r>
              <a:rPr lang="en-US" dirty="0" smtClean="0"/>
              <a:t>   </a:t>
            </a:r>
            <a:r>
              <a:rPr lang="en-US" dirty="0" err="1" smtClean="0"/>
              <a:t>Th</a:t>
            </a:r>
            <a:r>
              <a:rPr lang="en-US" dirty="0" smtClean="0"/>
              <a:t> e </a:t>
            </a:r>
            <a:r>
              <a:rPr lang="en-US" dirty="0" err="1" smtClean="0"/>
              <a:t>pyriform</a:t>
            </a:r>
            <a:r>
              <a:rPr lang="en-US" dirty="0" smtClean="0"/>
              <a:t> shape of the non-pregnant uterus becomes globular by </a:t>
            </a:r>
            <a:r>
              <a:rPr lang="en-US" dirty="0" smtClean="0">
                <a:solidFill>
                  <a:srgbClr val="FF66FF"/>
                </a:solidFill>
              </a:rPr>
              <a:t>12 weeks</a:t>
            </a:r>
            <a:r>
              <a:rPr lang="en-US" dirty="0" smtClean="0"/>
              <a:t>. </a:t>
            </a:r>
          </a:p>
          <a:p>
            <a:r>
              <a:rPr lang="en-US" dirty="0" smtClean="0"/>
              <a:t>There may be </a:t>
            </a:r>
            <a:r>
              <a:rPr lang="en-US" b="1" dirty="0" smtClean="0"/>
              <a:t>asymmetrical enlargement </a:t>
            </a:r>
            <a:r>
              <a:rPr lang="en-US" dirty="0" smtClean="0"/>
              <a:t>of the uterus if there is lateral implantation. This is called </a:t>
            </a:r>
            <a:r>
              <a:rPr lang="en-US" b="1" dirty="0" err="1" smtClean="0">
                <a:solidFill>
                  <a:srgbClr val="FF3399"/>
                </a:solidFill>
                <a:latin typeface="Arial" pitchFamily="34" charset="0"/>
                <a:cs typeface="Arial" pitchFamily="34" charset="0"/>
              </a:rPr>
              <a:t>Piskacek’s</a:t>
            </a:r>
            <a:r>
              <a:rPr lang="en-US" b="1" dirty="0" smtClean="0">
                <a:solidFill>
                  <a:srgbClr val="FF3399"/>
                </a:solidFill>
                <a:latin typeface="Arial" pitchFamily="34" charset="0"/>
                <a:cs typeface="Arial" pitchFamily="34" charset="0"/>
              </a:rPr>
              <a:t> sign </a:t>
            </a:r>
            <a:r>
              <a:rPr lang="en-US" dirty="0" smtClean="0"/>
              <a:t>where one half is more firm than the other half. As pregnancy advances, symmetry is restored.</a:t>
            </a:r>
          </a:p>
          <a:p>
            <a:r>
              <a:rPr lang="en-US" dirty="0" smtClean="0"/>
              <a:t> </a:t>
            </a:r>
            <a:r>
              <a:rPr lang="en-US" b="1" dirty="0" smtClean="0"/>
              <a:t>The pregnant uterus feels soft and elastic.</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reproductive period of a woman begins at menarche and ends in menopause </a:t>
            </a:r>
            <a:r>
              <a:rPr lang="en-US" dirty="0" err="1" smtClean="0"/>
              <a:t>ie</a:t>
            </a:r>
            <a:r>
              <a:rPr lang="en-US" dirty="0" smtClean="0"/>
              <a:t> 13–45 years.</a:t>
            </a:r>
          </a:p>
          <a:p>
            <a:pPr>
              <a:buNone/>
            </a:pPr>
            <a:r>
              <a:rPr lang="en-US" dirty="0" smtClean="0"/>
              <a:t> </a:t>
            </a:r>
          </a:p>
          <a:p>
            <a:r>
              <a:rPr lang="en-US" dirty="0" smtClean="0"/>
              <a:t>Pregnancy is rare below 12 years and beyond 50 years.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295400"/>
            <a:ext cx="3657600" cy="667512"/>
          </a:xfrm>
        </p:spPr>
        <p:txBody>
          <a:bodyPr>
            <a:normAutofit fontScale="90000"/>
          </a:bodyPr>
          <a:lstStyle/>
          <a:p>
            <a:r>
              <a:rPr lang="en-US" i="1" dirty="0" smtClean="0"/>
              <a:t>  </a:t>
            </a:r>
            <a:r>
              <a:rPr lang="en-US" b="1" i="1" dirty="0" err="1" smtClean="0">
                <a:solidFill>
                  <a:srgbClr val="0070C0"/>
                </a:solidFill>
              </a:rPr>
              <a:t>Hegar’s</a:t>
            </a:r>
            <a:r>
              <a:rPr lang="en-US" b="1" i="1" dirty="0" smtClean="0">
                <a:solidFill>
                  <a:srgbClr val="0070C0"/>
                </a:solidFill>
              </a:rPr>
              <a:t> sign:</a:t>
            </a:r>
            <a:endParaRPr lang="en-US" b="1" dirty="0">
              <a:solidFill>
                <a:srgbClr val="0070C0"/>
              </a:solidFill>
            </a:endParaRPr>
          </a:p>
        </p:txBody>
      </p:sp>
      <p:sp>
        <p:nvSpPr>
          <p:cNvPr id="3" name="Content Placeholder 2"/>
          <p:cNvSpPr>
            <a:spLocks noGrp="1"/>
          </p:cNvSpPr>
          <p:nvPr>
            <p:ph idx="1"/>
          </p:nvPr>
        </p:nvSpPr>
        <p:spPr>
          <a:xfrm>
            <a:off x="0" y="990600"/>
            <a:ext cx="5486400" cy="5867400"/>
          </a:xfrm>
        </p:spPr>
        <p:txBody>
          <a:bodyPr>
            <a:normAutofit fontScale="85000" lnSpcReduction="20000"/>
          </a:bodyPr>
          <a:lstStyle/>
          <a:p>
            <a:r>
              <a:rPr lang="en-US" i="1" dirty="0" smtClean="0"/>
              <a:t>It is present in two-thirds of cases. </a:t>
            </a:r>
          </a:p>
          <a:p>
            <a:r>
              <a:rPr lang="en-US" b="1" i="1" dirty="0" smtClean="0"/>
              <a:t>It can be demonstrated between </a:t>
            </a:r>
            <a:r>
              <a:rPr lang="en-US" b="1" i="1" dirty="0" smtClean="0">
                <a:solidFill>
                  <a:srgbClr val="FF66FF"/>
                </a:solidFill>
                <a:latin typeface="Arial Black" pitchFamily="34" charset="0"/>
              </a:rPr>
              <a:t>6 and 10 </a:t>
            </a:r>
            <a:r>
              <a:rPr lang="en-US" b="1" dirty="0" smtClean="0">
                <a:solidFill>
                  <a:srgbClr val="FF66FF"/>
                </a:solidFill>
                <a:latin typeface="Arial Black" pitchFamily="34" charset="0"/>
              </a:rPr>
              <a:t>weeks</a:t>
            </a:r>
            <a:r>
              <a:rPr lang="en-US" b="1" dirty="0" smtClean="0"/>
              <a:t>, a little earlier in </a:t>
            </a:r>
            <a:r>
              <a:rPr lang="en-US" b="1" dirty="0" err="1" smtClean="0"/>
              <a:t>multiparae</a:t>
            </a:r>
            <a:r>
              <a:rPr lang="en-US" b="1" dirty="0" smtClean="0"/>
              <a:t>. This sign is based on the fact that: </a:t>
            </a:r>
          </a:p>
          <a:p>
            <a:r>
              <a:rPr lang="en-US" b="1" dirty="0" smtClean="0"/>
              <a:t>(1) upper part of the body </a:t>
            </a:r>
            <a:r>
              <a:rPr lang="en-US" dirty="0" smtClean="0"/>
              <a:t>of the uterus is enlarged by the growing fetus </a:t>
            </a:r>
          </a:p>
          <a:p>
            <a:r>
              <a:rPr lang="en-US" dirty="0" smtClean="0"/>
              <a:t>(2) lower part of the body is empty and extremely soft</a:t>
            </a:r>
          </a:p>
          <a:p>
            <a:r>
              <a:rPr lang="en-US" dirty="0" smtClean="0"/>
              <a:t>(3) the cervix is comparatively firm. </a:t>
            </a:r>
          </a:p>
          <a:p>
            <a:pPr>
              <a:buNone/>
            </a:pPr>
            <a:r>
              <a:rPr lang="en-US" dirty="0" smtClean="0"/>
              <a:t>           Because of variation in consistency, on bimanual examination (two fingers in the anterior fornix and the abdominal fingers behind the uterus), the abdominal and vaginal fingers seem to appose below the body of the uterus.</a:t>
            </a:r>
          </a:p>
          <a:p>
            <a:r>
              <a:rPr lang="en-US" dirty="0" smtClean="0"/>
              <a:t>Examination must be </a:t>
            </a:r>
            <a:r>
              <a:rPr lang="en-US" b="1" dirty="0" smtClean="0">
                <a:solidFill>
                  <a:srgbClr val="C00000"/>
                </a:solidFill>
              </a:rPr>
              <a:t>gentle</a:t>
            </a:r>
            <a:r>
              <a:rPr lang="en-US" dirty="0" smtClean="0"/>
              <a:t> to avoid the risk of abortion.</a:t>
            </a:r>
            <a:endParaRPr lang="en-US" dirty="0"/>
          </a:p>
        </p:txBody>
      </p:sp>
      <p:pic>
        <p:nvPicPr>
          <p:cNvPr id="26626" name="Picture 2"/>
          <p:cNvPicPr>
            <a:picLocks noChangeAspect="1" noChangeArrowheads="1"/>
          </p:cNvPicPr>
          <p:nvPr/>
        </p:nvPicPr>
        <p:blipFill>
          <a:blip r:embed="rId2"/>
          <a:srcRect/>
          <a:stretch>
            <a:fillRect/>
          </a:stretch>
        </p:blipFill>
        <p:spPr bwMode="auto">
          <a:xfrm>
            <a:off x="5715000" y="2590800"/>
            <a:ext cx="3024441" cy="30194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3505200" cy="1143000"/>
          </a:xfrm>
        </p:spPr>
        <p:txBody>
          <a:bodyPr>
            <a:normAutofit fontScale="90000"/>
          </a:bodyPr>
          <a:lstStyle/>
          <a:p>
            <a:r>
              <a:rPr lang="en-US" b="1" i="1" dirty="0" smtClean="0">
                <a:solidFill>
                  <a:srgbClr val="0070C0"/>
                </a:solidFill>
              </a:rPr>
              <a:t>Palmer’s sign:</a:t>
            </a:r>
            <a:endParaRPr lang="en-US" b="1" dirty="0">
              <a:solidFill>
                <a:srgbClr val="0070C0"/>
              </a:solidFill>
            </a:endParaRPr>
          </a:p>
        </p:txBody>
      </p:sp>
      <p:sp>
        <p:nvSpPr>
          <p:cNvPr id="3" name="Content Placeholder 2"/>
          <p:cNvSpPr>
            <a:spLocks noGrp="1"/>
          </p:cNvSpPr>
          <p:nvPr>
            <p:ph idx="1"/>
          </p:nvPr>
        </p:nvSpPr>
        <p:spPr>
          <a:xfrm>
            <a:off x="3886200" y="838200"/>
            <a:ext cx="5257800" cy="5867400"/>
          </a:xfrm>
        </p:spPr>
        <p:txBody>
          <a:bodyPr>
            <a:normAutofit fontScale="85000" lnSpcReduction="20000"/>
          </a:bodyPr>
          <a:lstStyle/>
          <a:p>
            <a:r>
              <a:rPr lang="en-US" b="1" i="1" dirty="0" smtClean="0">
                <a:solidFill>
                  <a:srgbClr val="FF66FF"/>
                </a:solidFill>
              </a:rPr>
              <a:t>Regular and rhythmic uterine contraction </a:t>
            </a:r>
            <a:r>
              <a:rPr lang="en-US" i="1" dirty="0" smtClean="0"/>
              <a:t>can be elicited during bimanual </a:t>
            </a:r>
            <a:r>
              <a:rPr lang="en-US" dirty="0" smtClean="0"/>
              <a:t>examination as early as </a:t>
            </a:r>
            <a:r>
              <a:rPr lang="en-US" dirty="0" smtClean="0">
                <a:solidFill>
                  <a:srgbClr val="FF3399"/>
                </a:solidFill>
              </a:rPr>
              <a:t>4–8 weeks</a:t>
            </a:r>
            <a:r>
              <a:rPr lang="en-US" dirty="0" smtClean="0"/>
              <a:t>. </a:t>
            </a:r>
          </a:p>
          <a:p>
            <a:r>
              <a:rPr lang="en-US" b="1" dirty="0" smtClean="0">
                <a:solidFill>
                  <a:srgbClr val="0070C0"/>
                </a:solidFill>
              </a:rPr>
              <a:t>Palmer in 1949</a:t>
            </a:r>
            <a:r>
              <a:rPr lang="en-US" dirty="0" smtClean="0"/>
              <a:t>, first described it and it is a valuable sign when elicited.</a:t>
            </a:r>
          </a:p>
          <a:p>
            <a:r>
              <a:rPr lang="en-US" b="1" dirty="0" smtClean="0"/>
              <a:t>To elicit the test, </a:t>
            </a:r>
            <a:r>
              <a:rPr lang="en-US" dirty="0" smtClean="0"/>
              <a:t>the uterus is cupped between the internal fingers and the external fingers for about 2–3 minutes. During contraction, the uterus becomes firm and well defined but during relaxation, it becomes soft and ill defined. </a:t>
            </a:r>
          </a:p>
          <a:p>
            <a:r>
              <a:rPr lang="en-US" dirty="0" smtClean="0"/>
              <a:t>While the contraction phase lasts for about </a:t>
            </a:r>
            <a:r>
              <a:rPr lang="en-US" b="1" dirty="0" smtClean="0">
                <a:solidFill>
                  <a:srgbClr val="C00000"/>
                </a:solidFill>
              </a:rPr>
              <a:t>30</a:t>
            </a:r>
            <a:r>
              <a:rPr lang="en-US" dirty="0" smtClean="0"/>
              <a:t> seconds, with increasing duration of pregnancy, the relaxation phase increases .   </a:t>
            </a:r>
            <a:r>
              <a:rPr lang="en-US" b="1" dirty="0" smtClean="0">
                <a:solidFill>
                  <a:srgbClr val="FF3399"/>
                </a:solidFill>
              </a:rPr>
              <a:t>After  10th week</a:t>
            </a:r>
            <a:r>
              <a:rPr lang="en-US" b="1" dirty="0" smtClean="0"/>
              <a:t>, the relaxation phase is so much increased that the </a:t>
            </a:r>
            <a:r>
              <a:rPr lang="en-US" b="1" dirty="0" smtClean="0">
                <a:solidFill>
                  <a:srgbClr val="00B0F0"/>
                </a:solidFill>
              </a:rPr>
              <a:t>test is difficult </a:t>
            </a:r>
            <a:r>
              <a:rPr lang="en-US" b="1" dirty="0" smtClean="0"/>
              <a:t>to perform.</a:t>
            </a:r>
            <a:endParaRPr lang="en-US" dirty="0"/>
          </a:p>
        </p:txBody>
      </p:sp>
      <p:pic>
        <p:nvPicPr>
          <p:cNvPr id="27650" name="Picture 2"/>
          <p:cNvPicPr>
            <a:picLocks noChangeAspect="1" noChangeArrowheads="1"/>
          </p:cNvPicPr>
          <p:nvPr/>
        </p:nvPicPr>
        <p:blipFill>
          <a:blip r:embed="rId2"/>
          <a:srcRect/>
          <a:stretch>
            <a:fillRect/>
          </a:stretch>
        </p:blipFill>
        <p:spPr bwMode="auto">
          <a:xfrm>
            <a:off x="304800" y="3657600"/>
            <a:ext cx="3733800" cy="2000665"/>
          </a:xfrm>
          <a:prstGeom prst="rect">
            <a:avLst/>
          </a:prstGeom>
          <a:noFill/>
          <a:ln w="9525">
            <a:noFill/>
            <a:miter lim="800000"/>
            <a:headEnd/>
            <a:tailEnd/>
          </a:ln>
          <a:effectLst/>
        </p:spPr>
      </p:pic>
      <p:sp>
        <p:nvSpPr>
          <p:cNvPr id="5" name="TextBox 4"/>
          <p:cNvSpPr txBox="1"/>
          <p:nvPr/>
        </p:nvSpPr>
        <p:spPr>
          <a:xfrm>
            <a:off x="533400" y="5715000"/>
            <a:ext cx="3200400" cy="646331"/>
          </a:xfrm>
          <a:prstGeom prst="rect">
            <a:avLst/>
          </a:prstGeom>
          <a:noFill/>
        </p:spPr>
        <p:txBody>
          <a:bodyPr wrap="square" rtlCol="0">
            <a:spAutoFit/>
          </a:bodyPr>
          <a:lstStyle/>
          <a:p>
            <a:r>
              <a:rPr lang="en-US" dirty="0" smtClean="0"/>
              <a:t>Graphic representation  - </a:t>
            </a:r>
          </a:p>
          <a:p>
            <a:r>
              <a:rPr lang="en-US" dirty="0" smtClean="0"/>
              <a:t>At 4-8</a:t>
            </a:r>
            <a:r>
              <a:rPr lang="en-US" baseline="30000" dirty="0" smtClean="0"/>
              <a:t>th</a:t>
            </a:r>
            <a:r>
              <a:rPr lang="en-US" dirty="0" smtClean="0"/>
              <a:t> week   &amp;  at 10</a:t>
            </a:r>
            <a:r>
              <a:rPr lang="en-US" baseline="30000" dirty="0" smtClean="0"/>
              <a:t>th</a:t>
            </a:r>
            <a:r>
              <a:rPr lang="en-US" dirty="0" smtClean="0"/>
              <a:t> week</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i="1" dirty="0" smtClean="0"/>
              <a:t>Braxton-Hicks Contractions</a:t>
            </a:r>
            <a:endParaRPr lang="en-US" dirty="0"/>
          </a:p>
        </p:txBody>
      </p:sp>
      <p:sp>
        <p:nvSpPr>
          <p:cNvPr id="3" name="Content Placeholder 2"/>
          <p:cNvSpPr>
            <a:spLocks noGrp="1"/>
          </p:cNvSpPr>
          <p:nvPr>
            <p:ph idx="1"/>
          </p:nvPr>
        </p:nvSpPr>
        <p:spPr>
          <a:xfrm>
            <a:off x="228600" y="1524000"/>
            <a:ext cx="8686800" cy="5334000"/>
          </a:xfrm>
        </p:spPr>
        <p:txBody>
          <a:bodyPr>
            <a:normAutofit fontScale="85000" lnSpcReduction="10000"/>
          </a:bodyPr>
          <a:lstStyle/>
          <a:p>
            <a:r>
              <a:rPr lang="en-US" b="1" i="1" dirty="0" smtClean="0"/>
              <a:t> Uterine contraction in pregnancy has been named after Braxton-</a:t>
            </a:r>
            <a:r>
              <a:rPr lang="en-US" i="1" dirty="0" smtClean="0"/>
              <a:t>Hicks who first described its entity during pregnancy. </a:t>
            </a:r>
          </a:p>
          <a:p>
            <a:r>
              <a:rPr lang="en-US" i="1" dirty="0" smtClean="0"/>
              <a:t>From the very early weeks of pregnancy, the </a:t>
            </a:r>
            <a:r>
              <a:rPr lang="en-US" dirty="0" smtClean="0"/>
              <a:t>uterus undergoes spontaneous contraction. </a:t>
            </a:r>
          </a:p>
          <a:p>
            <a:r>
              <a:rPr lang="en-US" dirty="0" smtClean="0"/>
              <a:t>This can be felt during bimanual palpation in early weeks or during abdominal palpation when the uterus feels firmer at one moment and softer at another. </a:t>
            </a:r>
          </a:p>
          <a:p>
            <a:r>
              <a:rPr lang="en-US" dirty="0" smtClean="0"/>
              <a:t>The contractions can be excited by rubbing the uterus. </a:t>
            </a:r>
          </a:p>
          <a:p>
            <a:r>
              <a:rPr lang="en-US" b="1" dirty="0" smtClean="0"/>
              <a:t>The contractions are </a:t>
            </a:r>
            <a:r>
              <a:rPr lang="en-US" b="1" dirty="0" smtClean="0">
                <a:solidFill>
                  <a:srgbClr val="0070C0"/>
                </a:solidFill>
                <a:latin typeface="Arial Black" pitchFamily="34" charset="0"/>
              </a:rPr>
              <a:t>irregular, infrequent, spasmodic and painless </a:t>
            </a:r>
            <a:r>
              <a:rPr lang="en-US" b="1" dirty="0" smtClean="0">
                <a:solidFill>
                  <a:srgbClr val="0070C0"/>
                </a:solidFill>
              </a:rPr>
              <a:t>without </a:t>
            </a:r>
            <a:r>
              <a:rPr lang="en-US" b="1" dirty="0" smtClean="0"/>
              <a:t>any effect on </a:t>
            </a:r>
            <a:r>
              <a:rPr lang="en-US" b="1" dirty="0" smtClean="0">
                <a:solidFill>
                  <a:srgbClr val="0070C0"/>
                </a:solidFill>
              </a:rPr>
              <a:t>dilatation of the cervix</a:t>
            </a:r>
            <a:r>
              <a:rPr lang="en-US" b="1" dirty="0" smtClean="0"/>
              <a:t>.</a:t>
            </a:r>
          </a:p>
          <a:p>
            <a:r>
              <a:rPr lang="en-US" b="1" dirty="0" smtClean="0"/>
              <a:t> The patient is </a:t>
            </a:r>
            <a:r>
              <a:rPr lang="en-US" dirty="0" smtClean="0"/>
              <a:t>not conscious about the contractions. </a:t>
            </a:r>
          </a:p>
          <a:p>
            <a:r>
              <a:rPr lang="en-US" dirty="0" smtClean="0"/>
              <a:t>Intrauterine pressure remains below 8 mm Hg. </a:t>
            </a:r>
          </a:p>
          <a:p>
            <a:r>
              <a:rPr lang="en-US" dirty="0" smtClean="0"/>
              <a:t>Near term, the contractions become frequent with increase in intensity so as to produce some discomfort to the patient.</a:t>
            </a:r>
          </a:p>
          <a:p>
            <a:r>
              <a:rPr lang="en-US" dirty="0" smtClean="0"/>
              <a:t>Ultimately, it </a:t>
            </a:r>
            <a:r>
              <a:rPr lang="en-US" dirty="0" smtClean="0">
                <a:solidFill>
                  <a:srgbClr val="C00000"/>
                </a:solidFill>
              </a:rPr>
              <a:t>merges</a:t>
            </a:r>
            <a:r>
              <a:rPr lang="en-US" dirty="0" smtClean="0"/>
              <a:t> with the </a:t>
            </a:r>
            <a:r>
              <a:rPr lang="en-US" dirty="0" smtClean="0">
                <a:solidFill>
                  <a:srgbClr val="C00000"/>
                </a:solidFill>
              </a:rPr>
              <a:t>painful uterine contractions </a:t>
            </a:r>
            <a:r>
              <a:rPr lang="en-US" dirty="0" smtClean="0"/>
              <a:t>of labor.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DC </a:t>
            </a:r>
            <a:r>
              <a:rPr lang="en-US" dirty="0" err="1"/>
              <a:t>Dutta’s</a:t>
            </a:r>
            <a:r>
              <a:rPr lang="en-US" dirty="0"/>
              <a:t> Textbook of Obstetrics including Perinatology &amp; Contraception Eighth Edition 2015 Edited by </a:t>
            </a:r>
            <a:r>
              <a:rPr lang="en-US" dirty="0" err="1"/>
              <a:t>Hiralal</a:t>
            </a:r>
            <a:r>
              <a:rPr lang="en-US" dirty="0"/>
              <a:t> </a:t>
            </a:r>
            <a:r>
              <a:rPr lang="en-US" dirty="0" err="1"/>
              <a:t>Konar</a:t>
            </a:r>
            <a:r>
              <a:rPr lang="en-US"/>
              <a:t> JAYPEE.</a:t>
            </a:r>
          </a:p>
          <a:p>
            <a:endParaRPr lang="en-IN" dirty="0"/>
          </a:p>
        </p:txBody>
      </p:sp>
    </p:spTree>
    <p:extLst>
      <p:ext uri="{BB962C8B-B14F-4D97-AF65-F5344CB8AC3E}">
        <p14:creationId xmlns:p14="http://schemas.microsoft.com/office/powerpoint/2010/main" val="4048566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0"/>
            <a:ext cx="8229600" cy="1143000"/>
          </a:xfrm>
        </p:spPr>
        <p:txBody>
          <a:bodyPr/>
          <a:lstStyle/>
          <a:p>
            <a:r>
              <a:rPr lang="en-US" b="1" dirty="0" smtClean="0">
                <a:solidFill>
                  <a:schemeClr val="accent2">
                    <a:lumMod val="75000"/>
                  </a:schemeClr>
                </a:solidFill>
                <a:latin typeface="Algerian" pitchFamily="82" charset="0"/>
              </a:rPr>
              <a:t>Thank you</a:t>
            </a:r>
            <a:endParaRPr lang="en-IN" b="1" dirty="0">
              <a:solidFill>
                <a:schemeClr val="accent2">
                  <a:lumMod val="75000"/>
                </a:schemeClr>
              </a:solidFill>
              <a:latin typeface="Algerian" pitchFamily="82" charset="0"/>
            </a:endParaRPr>
          </a:p>
        </p:txBody>
      </p:sp>
    </p:spTree>
    <p:extLst>
      <p:ext uri="{BB962C8B-B14F-4D97-AF65-F5344CB8AC3E}">
        <p14:creationId xmlns:p14="http://schemas.microsoft.com/office/powerpoint/2010/main" val="228031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r>
              <a:rPr lang="en-US" b="1" dirty="0" err="1" smtClean="0"/>
              <a:t>Lina</a:t>
            </a:r>
            <a:r>
              <a:rPr lang="en-US" b="1" dirty="0" smtClean="0"/>
              <a:t> Medina in Lima, Peru was the youngest one, delivery by cesarean on 14th May 1939</a:t>
            </a:r>
            <a:endParaRPr lang="en-US" dirty="0"/>
          </a:p>
        </p:txBody>
      </p:sp>
      <p:pic>
        <p:nvPicPr>
          <p:cNvPr id="1027" name="Picture 3"/>
          <p:cNvPicPr>
            <a:picLocks noChangeAspect="1" noChangeArrowheads="1"/>
          </p:cNvPicPr>
          <p:nvPr/>
        </p:nvPicPr>
        <p:blipFill>
          <a:blip r:embed="rId2"/>
          <a:srcRect/>
          <a:stretch>
            <a:fillRect/>
          </a:stretch>
        </p:blipFill>
        <p:spPr bwMode="auto">
          <a:xfrm>
            <a:off x="228600" y="2362200"/>
            <a:ext cx="4457700" cy="38671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410200" y="2438400"/>
            <a:ext cx="3201572" cy="383010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1219200"/>
          </a:xfrm>
        </p:spPr>
        <p:txBody>
          <a:bodyPr>
            <a:noAutofit/>
          </a:bodyPr>
          <a:lstStyle/>
          <a:p>
            <a:pPr algn="ctr"/>
            <a:r>
              <a:rPr lang="en-US" sz="3200" b="1" dirty="0" smtClean="0"/>
              <a:t>‘World’s oldest mother’ gives birth </a:t>
            </a:r>
            <a:br>
              <a:rPr lang="en-US" sz="3200" b="1" dirty="0" smtClean="0"/>
            </a:br>
            <a:r>
              <a:rPr lang="en-US" sz="3200" b="1" dirty="0" smtClean="0"/>
              <a:t>at the age of SEVENTY</a:t>
            </a:r>
            <a:endParaRPr lang="en-US" sz="3200" dirty="0"/>
          </a:p>
        </p:txBody>
      </p:sp>
      <p:sp>
        <p:nvSpPr>
          <p:cNvPr id="3" name="Content Placeholder 2"/>
          <p:cNvSpPr>
            <a:spLocks noGrp="1"/>
          </p:cNvSpPr>
          <p:nvPr>
            <p:ph idx="1"/>
          </p:nvPr>
        </p:nvSpPr>
        <p:spPr>
          <a:xfrm>
            <a:off x="457200" y="2895600"/>
            <a:ext cx="4572000" cy="3429000"/>
          </a:xfrm>
        </p:spPr>
        <p:txBody>
          <a:bodyPr/>
          <a:lstStyle/>
          <a:p>
            <a:r>
              <a:rPr lang="en-US" dirty="0" err="1" smtClean="0"/>
              <a:t>Daljinder</a:t>
            </a:r>
            <a:r>
              <a:rPr lang="en-US" dirty="0" smtClean="0"/>
              <a:t> </a:t>
            </a:r>
            <a:r>
              <a:rPr lang="en-US" dirty="0" err="1" smtClean="0"/>
              <a:t>Kaur</a:t>
            </a:r>
            <a:r>
              <a:rPr lang="en-US" dirty="0" smtClean="0"/>
              <a:t> and her husband </a:t>
            </a:r>
            <a:r>
              <a:rPr lang="en-US" dirty="0" err="1" smtClean="0"/>
              <a:t>Mohinder</a:t>
            </a:r>
            <a:r>
              <a:rPr lang="en-US" dirty="0" smtClean="0"/>
              <a:t> Singh Gill  from Amritsar welcomed a son into the world after two years of IVF treatment in Haryana on </a:t>
            </a:r>
          </a:p>
          <a:p>
            <a:pPr>
              <a:buNone/>
            </a:pPr>
            <a:r>
              <a:rPr lang="en-US" dirty="0" smtClean="0"/>
              <a:t>    19</a:t>
            </a:r>
            <a:r>
              <a:rPr lang="en-US" baseline="30000" dirty="0" smtClean="0"/>
              <a:t>th</a:t>
            </a:r>
            <a:r>
              <a:rPr lang="en-US" dirty="0" smtClean="0"/>
              <a:t>  April 2016.</a:t>
            </a:r>
          </a:p>
        </p:txBody>
      </p:sp>
      <p:pic>
        <p:nvPicPr>
          <p:cNvPr id="2050" name="Picture 2" descr="Rajo Devi, 72, the world's oldest mother and her 18-month-old daughter Naveen at their home in Alewa village near Asandh on May 26, 2010 in Haryana, India"/>
          <p:cNvPicPr>
            <a:picLocks noChangeAspect="1" noChangeArrowheads="1"/>
          </p:cNvPicPr>
          <p:nvPr/>
        </p:nvPicPr>
        <p:blipFill>
          <a:blip r:embed="rId2" cstate="print"/>
          <a:srcRect/>
          <a:stretch>
            <a:fillRect/>
          </a:stretch>
        </p:blipFill>
        <p:spPr bwMode="auto">
          <a:xfrm>
            <a:off x="4953000" y="2871420"/>
            <a:ext cx="3770293" cy="25059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PREGNANCY:</a:t>
            </a:r>
            <a:endParaRPr lang="en-US" dirty="0"/>
          </a:p>
        </p:txBody>
      </p:sp>
      <p:sp>
        <p:nvSpPr>
          <p:cNvPr id="3" name="Content Placeholder 2"/>
          <p:cNvSpPr>
            <a:spLocks noGrp="1"/>
          </p:cNvSpPr>
          <p:nvPr>
            <p:ph idx="1"/>
          </p:nvPr>
        </p:nvSpPr>
        <p:spPr>
          <a:xfrm>
            <a:off x="457200" y="1935480"/>
            <a:ext cx="8382000" cy="4389120"/>
          </a:xfrm>
        </p:spPr>
        <p:txBody>
          <a:bodyPr>
            <a:normAutofit/>
          </a:bodyPr>
          <a:lstStyle/>
          <a:p>
            <a:r>
              <a:rPr lang="en-US" dirty="0" smtClean="0"/>
              <a:t>The duration of pregnancy has traditionally been calculated by the clinicians in terms of </a:t>
            </a:r>
            <a:r>
              <a:rPr lang="en-US" b="1" dirty="0" smtClean="0">
                <a:solidFill>
                  <a:srgbClr val="FF0000"/>
                </a:solidFill>
              </a:rPr>
              <a:t>10 lunar months </a:t>
            </a:r>
            <a:r>
              <a:rPr lang="en-US" dirty="0" smtClean="0"/>
              <a:t>or </a:t>
            </a:r>
            <a:r>
              <a:rPr lang="en-US" b="1" dirty="0" smtClean="0">
                <a:solidFill>
                  <a:srgbClr val="00B0F0"/>
                </a:solidFill>
              </a:rPr>
              <a:t>9 calendar months and 7 days </a:t>
            </a:r>
            <a:r>
              <a:rPr lang="en-US" dirty="0" smtClean="0"/>
              <a:t>or </a:t>
            </a:r>
            <a:r>
              <a:rPr lang="en-US" b="1" dirty="0" smtClean="0">
                <a:solidFill>
                  <a:schemeClr val="accent2">
                    <a:lumMod val="75000"/>
                  </a:schemeClr>
                </a:solidFill>
              </a:rPr>
              <a:t>280 days </a:t>
            </a:r>
            <a:r>
              <a:rPr lang="en-US" dirty="0" smtClean="0"/>
              <a:t>or </a:t>
            </a:r>
            <a:r>
              <a:rPr lang="en-US" b="1" dirty="0" smtClean="0">
                <a:solidFill>
                  <a:srgbClr val="0070C0"/>
                </a:solidFill>
              </a:rPr>
              <a:t>40 weeks</a:t>
            </a:r>
            <a:r>
              <a:rPr lang="en-US" dirty="0" smtClean="0"/>
              <a:t>, </a:t>
            </a:r>
            <a:r>
              <a:rPr lang="en-US" b="1" dirty="0" smtClean="0"/>
              <a:t>calculated from the </a:t>
            </a:r>
            <a:r>
              <a:rPr lang="en-US" dirty="0" smtClean="0">
                <a:solidFill>
                  <a:srgbClr val="00B050"/>
                </a:solidFill>
              </a:rPr>
              <a:t>first day of the last menstrual period</a:t>
            </a:r>
            <a:r>
              <a:rPr lang="en-US" b="1" dirty="0" smtClean="0"/>
              <a:t>. </a:t>
            </a:r>
          </a:p>
          <a:p>
            <a:pPr>
              <a:buNone/>
            </a:pPr>
            <a:r>
              <a:rPr lang="en-US" b="1" dirty="0" smtClean="0"/>
              <a:t>    This is called menstrual or gestational 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fertilization or </a:t>
            </a:r>
            <a:r>
              <a:rPr lang="en-US" b="1" dirty="0" err="1" smtClean="0"/>
              <a:t>ovulatory</a:t>
            </a:r>
            <a:r>
              <a:rPr lang="en-US" b="1" dirty="0" smtClean="0"/>
              <a:t> age</a:t>
            </a:r>
            <a:endParaRPr lang="en-US" dirty="0"/>
          </a:p>
        </p:txBody>
      </p:sp>
      <p:sp>
        <p:nvSpPr>
          <p:cNvPr id="3" name="Content Placeholder 2"/>
          <p:cNvSpPr>
            <a:spLocks noGrp="1"/>
          </p:cNvSpPr>
          <p:nvPr>
            <p:ph idx="1"/>
          </p:nvPr>
        </p:nvSpPr>
        <p:spPr/>
        <p:txBody>
          <a:bodyPr/>
          <a:lstStyle/>
          <a:p>
            <a:r>
              <a:rPr lang="en-US" dirty="0" smtClean="0"/>
              <a:t>But, fertilization usually occurs </a:t>
            </a:r>
            <a:r>
              <a:rPr lang="en-US" b="1" dirty="0" smtClean="0">
                <a:solidFill>
                  <a:schemeClr val="bg2">
                    <a:lumMod val="50000"/>
                  </a:schemeClr>
                </a:solidFill>
              </a:rPr>
              <a:t>14 days prior </a:t>
            </a:r>
            <a:r>
              <a:rPr lang="en-US" dirty="0" smtClean="0"/>
              <a:t>to the  </a:t>
            </a:r>
            <a:r>
              <a:rPr lang="en-US" dirty="0" smtClean="0">
                <a:solidFill>
                  <a:srgbClr val="0070C0"/>
                </a:solidFill>
              </a:rPr>
              <a:t>expected missed period </a:t>
            </a:r>
            <a:r>
              <a:rPr lang="en-US" dirty="0" smtClean="0"/>
              <a:t>and in a previously normal cycle of 28 days duration, it is about 14 days after the first day of the period. </a:t>
            </a:r>
          </a:p>
          <a:p>
            <a:r>
              <a:rPr lang="en-US" dirty="0" smtClean="0"/>
              <a:t>Thus, the true gestation period is to be </a:t>
            </a:r>
            <a:r>
              <a:rPr lang="en-US" b="1" dirty="0" smtClean="0"/>
              <a:t>calculated by subtracting 14 days from 280 days, i.e. </a:t>
            </a:r>
            <a:r>
              <a:rPr lang="en-US" b="1" dirty="0" smtClean="0">
                <a:solidFill>
                  <a:srgbClr val="FF0000"/>
                </a:solidFill>
                <a:latin typeface="Arial Black" pitchFamily="34" charset="0"/>
              </a:rPr>
              <a:t>266 days</a:t>
            </a:r>
            <a:r>
              <a:rPr lang="en-US" b="1" dirty="0" smtClean="0"/>
              <a:t>. </a:t>
            </a:r>
          </a:p>
          <a:p>
            <a:r>
              <a:rPr lang="en-US" b="1" dirty="0" smtClean="0"/>
              <a:t>This is called fertilization or </a:t>
            </a:r>
            <a:r>
              <a:rPr lang="en-US" b="1" dirty="0" err="1" smtClean="0"/>
              <a:t>ovulatory</a:t>
            </a:r>
            <a:r>
              <a:rPr lang="en-US" b="1" dirty="0" smtClean="0"/>
              <a:t> age and is widely used by the embryologist.</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FIRST TRIMESTER -FIRST 12 WEEKS</a:t>
            </a:r>
            <a:endParaRPr lang="en-US" dirty="0"/>
          </a:p>
        </p:txBody>
      </p:sp>
      <p:sp>
        <p:nvSpPr>
          <p:cNvPr id="3" name="Content Placeholder 2"/>
          <p:cNvSpPr>
            <a:spLocks noGrp="1"/>
          </p:cNvSpPr>
          <p:nvPr>
            <p:ph idx="1"/>
          </p:nvPr>
        </p:nvSpPr>
        <p:spPr/>
        <p:txBody>
          <a:bodyPr/>
          <a:lstStyle/>
          <a:p>
            <a:pPr>
              <a:buNone/>
            </a:pPr>
            <a:r>
              <a:rPr lang="en-US" dirty="0" smtClean="0"/>
              <a:t>                    SUBJECTIVE SYMPTOMS:</a:t>
            </a:r>
          </a:p>
          <a:p>
            <a:r>
              <a:rPr lang="en-US" b="1" i="1" dirty="0" smtClean="0">
                <a:solidFill>
                  <a:srgbClr val="0070C0"/>
                </a:solidFill>
              </a:rPr>
              <a:t>Amenorrhea</a:t>
            </a:r>
          </a:p>
          <a:p>
            <a:r>
              <a:rPr lang="en-US" b="1" i="1" dirty="0" smtClean="0">
                <a:solidFill>
                  <a:srgbClr val="0070C0"/>
                </a:solidFill>
              </a:rPr>
              <a:t>Morning sickness</a:t>
            </a:r>
            <a:endParaRPr lang="en-US" dirty="0" smtClean="0">
              <a:solidFill>
                <a:srgbClr val="0070C0"/>
              </a:solidFill>
            </a:endParaRPr>
          </a:p>
          <a:p>
            <a:r>
              <a:rPr lang="en-US" b="1" i="1" dirty="0" smtClean="0">
                <a:solidFill>
                  <a:srgbClr val="0070C0"/>
                </a:solidFill>
              </a:rPr>
              <a:t>Frequency of </a:t>
            </a:r>
            <a:r>
              <a:rPr lang="en-US" b="1" i="1" dirty="0" err="1" smtClean="0">
                <a:solidFill>
                  <a:srgbClr val="0070C0"/>
                </a:solidFill>
              </a:rPr>
              <a:t>micturition</a:t>
            </a:r>
            <a:endParaRPr lang="en-US" dirty="0" smtClean="0">
              <a:solidFill>
                <a:srgbClr val="0070C0"/>
              </a:solidFill>
            </a:endParaRPr>
          </a:p>
          <a:p>
            <a:r>
              <a:rPr lang="en-US" b="1" i="1" dirty="0" smtClean="0">
                <a:solidFill>
                  <a:srgbClr val="0070C0"/>
                </a:solidFill>
              </a:rPr>
              <a:t>Breast discomfort</a:t>
            </a:r>
          </a:p>
          <a:p>
            <a:r>
              <a:rPr lang="en-US" b="1" i="1" dirty="0" smtClean="0">
                <a:solidFill>
                  <a:srgbClr val="0070C0"/>
                </a:solidFill>
              </a:rPr>
              <a:t>Fatigue </a:t>
            </a:r>
            <a:endParaRPr lang="en-US" dirty="0" smtClean="0">
              <a:solidFill>
                <a:srgbClr val="0070C0"/>
              </a:solidFill>
            </a:endParaRPr>
          </a:p>
          <a:p>
            <a:endParaRPr lang="en-US" dirty="0" smtClean="0"/>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Amenorrhea</a:t>
            </a:r>
            <a:endParaRPr lang="en-US" dirty="0"/>
          </a:p>
        </p:txBody>
      </p:sp>
      <p:sp>
        <p:nvSpPr>
          <p:cNvPr id="3" name="Content Placeholder 2"/>
          <p:cNvSpPr>
            <a:spLocks noGrp="1"/>
          </p:cNvSpPr>
          <p:nvPr>
            <p:ph idx="1"/>
          </p:nvPr>
        </p:nvSpPr>
        <p:spPr/>
        <p:txBody>
          <a:bodyPr>
            <a:normAutofit fontScale="85000" lnSpcReduction="10000"/>
          </a:bodyPr>
          <a:lstStyle/>
          <a:p>
            <a:r>
              <a:rPr lang="en-US" b="1" i="1" dirty="0" smtClean="0">
                <a:solidFill>
                  <a:schemeClr val="bg2">
                    <a:lumMod val="50000"/>
                  </a:schemeClr>
                </a:solidFill>
              </a:rPr>
              <a:t>Amenorrhea</a:t>
            </a:r>
            <a:r>
              <a:rPr lang="en-US" b="1" i="1" dirty="0" smtClean="0"/>
              <a:t> during the reproductive period in an otherwise healthy individual having previous </a:t>
            </a:r>
            <a:r>
              <a:rPr lang="en-US" dirty="0" smtClean="0"/>
              <a:t>normal periods, is likely due to pregnancy unless proved otherwise. </a:t>
            </a:r>
          </a:p>
          <a:p>
            <a:r>
              <a:rPr lang="en-US" dirty="0" smtClean="0"/>
              <a:t>However, </a:t>
            </a:r>
            <a:r>
              <a:rPr lang="en-US" dirty="0" smtClean="0">
                <a:solidFill>
                  <a:srgbClr val="0070C0"/>
                </a:solidFill>
              </a:rPr>
              <a:t>cyclic bleeding may occur up to 12 weeks </a:t>
            </a:r>
            <a:r>
              <a:rPr lang="en-US" dirty="0" smtClean="0"/>
              <a:t>of pregnancy, until the </a:t>
            </a:r>
            <a:r>
              <a:rPr lang="en-US" dirty="0" err="1" smtClean="0"/>
              <a:t>decidual</a:t>
            </a:r>
            <a:r>
              <a:rPr lang="en-US" dirty="0" smtClean="0"/>
              <a:t> space is obliterated by the fusion of </a:t>
            </a:r>
            <a:r>
              <a:rPr lang="en-US" dirty="0" err="1" smtClean="0"/>
              <a:t>decidua</a:t>
            </a:r>
            <a:r>
              <a:rPr lang="en-US" dirty="0" smtClean="0"/>
              <a:t> </a:t>
            </a:r>
            <a:r>
              <a:rPr lang="en-US" dirty="0" err="1" smtClean="0"/>
              <a:t>vera</a:t>
            </a:r>
            <a:r>
              <a:rPr lang="en-US" dirty="0" smtClean="0"/>
              <a:t> with </a:t>
            </a:r>
            <a:r>
              <a:rPr lang="en-US" dirty="0" err="1" smtClean="0"/>
              <a:t>decidua</a:t>
            </a:r>
            <a:r>
              <a:rPr lang="en-US" dirty="0" smtClean="0"/>
              <a:t> </a:t>
            </a:r>
            <a:r>
              <a:rPr lang="en-US" dirty="0" err="1" smtClean="0"/>
              <a:t>capsularis</a:t>
            </a:r>
            <a:r>
              <a:rPr lang="en-US" dirty="0" smtClean="0"/>
              <a:t>. </a:t>
            </a:r>
          </a:p>
          <a:p>
            <a:r>
              <a:rPr lang="en-US" dirty="0" smtClean="0"/>
              <a:t>Such bleeding is usually scanty, lasting for a shorter duration than her usual and roughly corresponds with the date of the expected period. </a:t>
            </a:r>
            <a:r>
              <a:rPr lang="en-US" b="1" dirty="0" smtClean="0"/>
              <a:t>This is termed as </a:t>
            </a:r>
            <a:r>
              <a:rPr lang="en-US" b="1" dirty="0" smtClean="0">
                <a:solidFill>
                  <a:srgbClr val="0070C0"/>
                </a:solidFill>
                <a:latin typeface="Arial Black" pitchFamily="34" charset="0"/>
              </a:rPr>
              <a:t>placental sign</a:t>
            </a:r>
            <a:r>
              <a:rPr lang="en-US" b="1" dirty="0" smtClean="0"/>
              <a:t>.</a:t>
            </a:r>
          </a:p>
          <a:p>
            <a:r>
              <a:rPr lang="en-US" b="1" dirty="0" smtClean="0"/>
              <a:t> This </a:t>
            </a:r>
            <a:r>
              <a:rPr lang="en-US" dirty="0" smtClean="0"/>
              <a:t>type of bleeding should not be confused with the commonly met pathological bleeding, i.e. </a:t>
            </a:r>
            <a:r>
              <a:rPr lang="en-US" dirty="0" smtClean="0">
                <a:solidFill>
                  <a:schemeClr val="bg2">
                    <a:lumMod val="50000"/>
                  </a:schemeClr>
                </a:solidFill>
              </a:rPr>
              <a:t>threatened abortion</a:t>
            </a:r>
            <a:r>
              <a:rPr lang="en-US" dirty="0" smtClean="0"/>
              <a:t>. </a:t>
            </a:r>
          </a:p>
          <a:p>
            <a:r>
              <a:rPr lang="en-US" dirty="0" smtClean="0"/>
              <a:t>Pregnancy, however, may occur in women who are previously </a:t>
            </a:r>
            <a:r>
              <a:rPr lang="en-US" dirty="0" err="1" smtClean="0"/>
              <a:t>amenorrheic</a:t>
            </a:r>
            <a:r>
              <a:rPr lang="en-US" dirty="0" smtClean="0"/>
              <a:t> — during </a:t>
            </a:r>
            <a:r>
              <a:rPr lang="en-US" dirty="0" smtClean="0">
                <a:solidFill>
                  <a:schemeClr val="bg2">
                    <a:lumMod val="50000"/>
                  </a:schemeClr>
                </a:solidFill>
              </a:rPr>
              <a:t>lactation</a:t>
            </a:r>
            <a:r>
              <a:rPr lang="en-US" dirty="0" smtClean="0"/>
              <a:t> and </a:t>
            </a:r>
            <a:r>
              <a:rPr lang="en-US" dirty="0" smtClean="0">
                <a:solidFill>
                  <a:schemeClr val="bg2">
                    <a:lumMod val="50000"/>
                  </a:schemeClr>
                </a:solidFill>
              </a:rPr>
              <a:t>puberty</a:t>
            </a:r>
            <a:r>
              <a:rPr lang="en-US"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Morning sickness</a:t>
            </a:r>
            <a:endParaRPr lang="en-US" dirty="0"/>
          </a:p>
        </p:txBody>
      </p:sp>
      <p:sp>
        <p:nvSpPr>
          <p:cNvPr id="3" name="Content Placeholder 2"/>
          <p:cNvSpPr>
            <a:spLocks noGrp="1"/>
          </p:cNvSpPr>
          <p:nvPr>
            <p:ph idx="1"/>
          </p:nvPr>
        </p:nvSpPr>
        <p:spPr/>
        <p:txBody>
          <a:bodyPr>
            <a:normAutofit/>
          </a:bodyPr>
          <a:lstStyle/>
          <a:p>
            <a:r>
              <a:rPr lang="en-US" b="1" i="1" dirty="0" smtClean="0"/>
              <a:t>(</a:t>
            </a:r>
            <a:r>
              <a:rPr lang="en-US" b="1" i="1" dirty="0" smtClean="0">
                <a:solidFill>
                  <a:schemeClr val="bg2">
                    <a:lumMod val="50000"/>
                  </a:schemeClr>
                </a:solidFill>
              </a:rPr>
              <a:t>Nausea and vomiting</a:t>
            </a:r>
            <a:r>
              <a:rPr lang="en-US" b="1" i="1" dirty="0" smtClean="0"/>
              <a:t>) is inconsistently present in about 70% cases, more often in </a:t>
            </a:r>
            <a:r>
              <a:rPr lang="en-US" dirty="0" smtClean="0"/>
              <a:t>the first pregnancy than in the subsequent one. </a:t>
            </a:r>
          </a:p>
          <a:p>
            <a:r>
              <a:rPr lang="en-US" b="1" dirty="0" smtClean="0"/>
              <a:t>It usually appears soon following the missed period and rarely lasts beyond 16 weeks.</a:t>
            </a:r>
          </a:p>
          <a:p>
            <a:r>
              <a:rPr lang="en-US" b="1" dirty="0" smtClean="0"/>
              <a:t> Its intensity varies from nausea on rising from the bed to loss of appetite </a:t>
            </a:r>
            <a:r>
              <a:rPr lang="en-US" dirty="0" smtClean="0"/>
              <a:t>or even vomiting.</a:t>
            </a:r>
          </a:p>
          <a:p>
            <a:r>
              <a:rPr lang="en-US" dirty="0" smtClean="0"/>
              <a:t>It does not affect the health status of the mother</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TotalTime>
  <Words>1361</Words>
  <Application>Microsoft Office PowerPoint</Application>
  <PresentationFormat>On-screen Show (4:3)</PresentationFormat>
  <Paragraphs>125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Diagnosis of Pregnancy</vt:lpstr>
      <vt:lpstr>PowerPoint Presentation</vt:lpstr>
      <vt:lpstr>PowerPoint Presentation</vt:lpstr>
      <vt:lpstr>‘World’s oldest mother’ gives birth  at the age of SEVENTY</vt:lpstr>
      <vt:lpstr>DURATION OF PREGNANCY:</vt:lpstr>
      <vt:lpstr>fertilization or ovulatory age</vt:lpstr>
      <vt:lpstr>FIRST TRIMESTER -FIRST 12 WEEKS</vt:lpstr>
      <vt:lpstr>Amenorrhea</vt:lpstr>
      <vt:lpstr>Morning sickness</vt:lpstr>
      <vt:lpstr>Frequency of micturition</vt:lpstr>
      <vt:lpstr>Breast discomfort  Fatigue</vt:lpstr>
      <vt:lpstr>OBJECTIVE SIGNS:</vt:lpstr>
      <vt:lpstr>OBJECTIVE SIGNS:</vt:lpstr>
      <vt:lpstr>PowerPoint Presentation</vt:lpstr>
      <vt:lpstr>PowerPoint Presentation</vt:lpstr>
      <vt:lpstr>Pelvic changes </vt:lpstr>
      <vt:lpstr>Vaginal sign:  </vt:lpstr>
      <vt:lpstr>       Cervical signs:</vt:lpstr>
      <vt:lpstr>Uterine signs:</vt:lpstr>
      <vt:lpstr>  Hegar’s sign:</vt:lpstr>
      <vt:lpstr>Palmer’s sign:</vt:lpstr>
      <vt:lpstr>Braxton-Hicks Contractions</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Pregnancy</dc:title>
  <dc:creator>Admin</dc:creator>
  <cp:lastModifiedBy>AS</cp:lastModifiedBy>
  <cp:revision>27</cp:revision>
  <dcterms:created xsi:type="dcterms:W3CDTF">2006-08-16T00:00:00Z</dcterms:created>
  <dcterms:modified xsi:type="dcterms:W3CDTF">2021-11-14T14:23:37Z</dcterms:modified>
</cp:coreProperties>
</file>